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9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0" r:id="rId12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33A1F"/>
    <a:srgbClr val="C80064"/>
    <a:srgbClr val="003635"/>
    <a:srgbClr val="FF0D97"/>
    <a:srgbClr val="0000CC"/>
    <a:srgbClr val="9EFF29"/>
    <a:srgbClr val="FF2549"/>
    <a:srgbClr val="007033"/>
    <a:srgbClr val="D6370C"/>
    <a:srgbClr val="1D3A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4"/>
    <p:restoredTop sz="92197"/>
  </p:normalViewPr>
  <p:slideViewPr>
    <p:cSldViewPr snapToGrid="0">
      <p:cViewPr varScale="1">
        <p:scale>
          <a:sx n="68" d="100"/>
          <a:sy n="68" d="100"/>
        </p:scale>
        <p:origin x="856" y="-2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152705" cy="15270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D18E60-4300-4729-A0D7-6AB984C3922D}" type="datetimeFigureOut">
              <a:rPr lang="en-US" smtClean="0"/>
              <a:t>5/12/21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533E96-F078-4B3D-A8F4-F1AF21EBC3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3001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350B06-B074-48FC-8CFD-53D2CD8FB95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5968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75188" y="3060290"/>
            <a:ext cx="8008376" cy="1725561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5188" y="2403986"/>
            <a:ext cx="8001000" cy="678426"/>
          </a:xfrm>
        </p:spPr>
        <p:txBody>
          <a:bodyPr>
            <a:normAutofit/>
          </a:bodyPr>
          <a:lstStyle>
            <a:lvl1pPr marL="0" indent="0" algn="l">
              <a:buNone/>
              <a:defRPr sz="2800" b="0" i="0">
                <a:solidFill>
                  <a:srgbClr val="00206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5/12/21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8751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5/12/21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607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5/12/21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6657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5/12/21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E:\websites\free-power-point-templates\2012\logos.png">
            <a:extLst>
              <a:ext uri="{FF2B5EF4-FFF2-40B4-BE49-F238E27FC236}">
                <a16:creationId xmlns:a16="http://schemas.microsoft.com/office/drawing/2014/main" id="{08B89D22-1D6E-450B-881F-4D2A4C527F7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08475" y="2326213"/>
            <a:ext cx="1463784" cy="5269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36099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8" y="253834"/>
            <a:ext cx="8259098" cy="763526"/>
          </a:xfrm>
        </p:spPr>
        <p:txBody>
          <a:bodyPr>
            <a:normAutofit/>
          </a:bodyPr>
          <a:lstStyle>
            <a:lvl1pPr algn="l">
              <a:defRPr sz="3600" baseline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3714" y="1231490"/>
            <a:ext cx="8246070" cy="3554362"/>
          </a:xfrm>
        </p:spPr>
        <p:txBody>
          <a:bodyPr/>
          <a:lstStyle>
            <a:lvl1pPr algn="l">
              <a:defRPr sz="2800">
                <a:solidFill>
                  <a:schemeClr val="bg1"/>
                </a:solidFill>
              </a:defRPr>
            </a:lvl1pPr>
            <a:lvl2pPr algn="l">
              <a:defRPr>
                <a:solidFill>
                  <a:schemeClr val="bg1"/>
                </a:solidFill>
              </a:defRPr>
            </a:lvl2pPr>
            <a:lvl3pPr algn="l">
              <a:defRPr>
                <a:solidFill>
                  <a:schemeClr val="bg1"/>
                </a:solidFill>
              </a:defRPr>
            </a:lvl3pPr>
            <a:lvl4pPr algn="l">
              <a:defRPr>
                <a:solidFill>
                  <a:schemeClr val="bg1"/>
                </a:solidFill>
              </a:defRPr>
            </a:lvl4pPr>
            <a:lvl5pPr algn="l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5/12/21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4713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983" y="406537"/>
            <a:ext cx="6805594" cy="725349"/>
          </a:xfrm>
        </p:spPr>
        <p:txBody>
          <a:bodyPr>
            <a:normAutofit/>
          </a:bodyPr>
          <a:lstStyle>
            <a:lvl1pPr algn="l">
              <a:defRPr sz="3600">
                <a:solidFill>
                  <a:srgbClr val="00206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575" y="1143000"/>
            <a:ext cx="6828503" cy="3545497"/>
          </a:xfrm>
        </p:spPr>
        <p:txBody>
          <a:bodyPr/>
          <a:lstStyle>
            <a:lvl1pPr>
              <a:defRPr sz="28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5/12/21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3913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5/12/21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4415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5/12/21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7918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5318" y="448626"/>
            <a:ext cx="8093365" cy="763525"/>
          </a:xfrm>
        </p:spPr>
        <p:txBody>
          <a:bodyPr>
            <a:normAutofit/>
          </a:bodyPr>
          <a:lstStyle>
            <a:lvl1pPr algn="l">
              <a:defRPr sz="3600" baseline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2131" y="1736625"/>
            <a:ext cx="4040188" cy="479822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2131" y="2209022"/>
            <a:ext cx="4040188" cy="2276294"/>
          </a:xfrm>
        </p:spPr>
        <p:txBody>
          <a:bodyPr/>
          <a:lstStyle>
            <a:lvl1pPr algn="ctr">
              <a:defRPr sz="2400">
                <a:solidFill>
                  <a:schemeClr val="bg1"/>
                </a:solidFill>
              </a:defRPr>
            </a:lvl1pPr>
            <a:lvl2pPr algn="ctr">
              <a:defRPr sz="2000">
                <a:solidFill>
                  <a:schemeClr val="bg1"/>
                </a:solidFill>
              </a:defRPr>
            </a:lvl2pPr>
            <a:lvl3pPr algn="ctr">
              <a:defRPr sz="1800">
                <a:solidFill>
                  <a:schemeClr val="bg1"/>
                </a:solidFill>
              </a:defRPr>
            </a:lvl3pPr>
            <a:lvl4pPr algn="ctr">
              <a:defRPr sz="1600">
                <a:solidFill>
                  <a:schemeClr val="bg1"/>
                </a:solidFill>
              </a:defRPr>
            </a:lvl4pPr>
            <a:lvl5pPr algn="ctr">
              <a:defRPr sz="1600">
                <a:solidFill>
                  <a:schemeClr val="bg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57252" y="1736625"/>
            <a:ext cx="4041775" cy="479822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57252" y="2209022"/>
            <a:ext cx="4041775" cy="2276294"/>
          </a:xfrm>
        </p:spPr>
        <p:txBody>
          <a:bodyPr/>
          <a:lstStyle>
            <a:lvl1pPr algn="ctr">
              <a:defRPr sz="2400">
                <a:solidFill>
                  <a:schemeClr val="bg1"/>
                </a:solidFill>
              </a:defRPr>
            </a:lvl1pPr>
            <a:lvl2pPr algn="ctr">
              <a:defRPr sz="2000">
                <a:solidFill>
                  <a:schemeClr val="bg1"/>
                </a:solidFill>
              </a:defRPr>
            </a:lvl2pPr>
            <a:lvl3pPr algn="ctr">
              <a:defRPr sz="1800">
                <a:solidFill>
                  <a:schemeClr val="bg1"/>
                </a:solidFill>
              </a:defRPr>
            </a:lvl3pPr>
            <a:lvl4pPr algn="ctr">
              <a:defRPr sz="1600">
                <a:solidFill>
                  <a:schemeClr val="bg1"/>
                </a:solidFill>
              </a:defRPr>
            </a:lvl4pPr>
            <a:lvl5pPr algn="ctr">
              <a:defRPr sz="1600">
                <a:solidFill>
                  <a:schemeClr val="bg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5/12/21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911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5/12/21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7731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5/12/21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8640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5/12/21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4526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74F12-AA26-4AC8-9962-C36BB8F32554}" type="datetimeFigureOut">
              <a:rPr lang="en-US" smtClean="0"/>
              <a:pPr/>
              <a:t>5/12/21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E867DF-3DCA-4725-94F0-F2B6BD747A82}"/>
              </a:ext>
            </a:extLst>
          </p:cNvPr>
          <p:cNvSpPr txBox="1"/>
          <p:nvPr userDrawn="1"/>
        </p:nvSpPr>
        <p:spPr>
          <a:xfrm>
            <a:off x="-9150" y="5213747"/>
            <a:ext cx="83896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This presentation uses a free template provided by FPPT.com</a:t>
            </a:r>
          </a:p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www.free-power-point-templates.com</a:t>
            </a:r>
          </a:p>
        </p:txBody>
      </p:sp>
    </p:spTree>
    <p:extLst>
      <p:ext uri="{BB962C8B-B14F-4D97-AF65-F5344CB8AC3E}">
        <p14:creationId xmlns:p14="http://schemas.microsoft.com/office/powerpoint/2010/main" val="1944039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3558049"/>
            <a:ext cx="8067368" cy="1585451"/>
          </a:xfrm>
        </p:spPr>
        <p:txBody>
          <a:bodyPr>
            <a:norm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Decision Trees: CART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CBBACF-0DB8-B64B-ABF7-20091686BBB6}"/>
              </a:ext>
            </a:extLst>
          </p:cNvPr>
          <p:cNvSpPr txBox="1"/>
          <p:nvPr/>
        </p:nvSpPr>
        <p:spPr>
          <a:xfrm>
            <a:off x="742950" y="53721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9203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C70D1E-7152-B04D-9CEC-444B79DCDB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484" y="0"/>
            <a:ext cx="6805594" cy="725349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Impurity Measures in Decision Trees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6A3133-0692-E041-98C0-80DBC80229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023" y="1104900"/>
            <a:ext cx="7167477" cy="3544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2968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D3F03AA-FB8B-EE45-A504-E64AF180EF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7850" y="1600200"/>
            <a:ext cx="4857750" cy="2295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006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is Decision Trees (DT)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 Decision Tree is a flow chart of decisions and its outcomes.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 predictive model based on a branching series of Boolean Tests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Each internal node tests an attribute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Each branch corresponds to attribute value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Each leaf node assigns a classification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 end nodes can have a category (classification) or a continuous number (regression)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DT are quite simple and powerful</a:t>
            </a:r>
          </a:p>
        </p:txBody>
      </p:sp>
    </p:spTree>
    <p:extLst>
      <p:ext uri="{BB962C8B-B14F-4D97-AF65-F5344CB8AC3E}">
        <p14:creationId xmlns:p14="http://schemas.microsoft.com/office/powerpoint/2010/main" val="41033094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Algorithms for Decision Trees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04800" y="1905001"/>
            <a:ext cx="8305800" cy="2781300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Classification and Regression Trees (CART) uses </a:t>
            </a:r>
            <a:r>
              <a:rPr lang="en-US" sz="2000" b="1" i="1" dirty="0">
                <a:solidFill>
                  <a:srgbClr val="C33A1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Gini</a:t>
            </a:r>
            <a:r>
              <a:rPr lang="en-US" sz="2000" dirty="0">
                <a:solidFill>
                  <a:srgbClr val="C33A1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i="1" dirty="0">
                <a:solidFill>
                  <a:srgbClr val="C33A1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index (classification)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as metric</a:t>
            </a: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ID3 (Iterative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Dichotomiser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3) uses </a:t>
            </a:r>
            <a:r>
              <a:rPr lang="en-US" sz="2000" b="1" i="1" dirty="0">
                <a:solidFill>
                  <a:srgbClr val="C33A1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Entropy function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and information gain as metric</a:t>
            </a:r>
          </a:p>
          <a:p>
            <a:pPr marL="0" indent="0">
              <a:buNone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CHAID (Chi-squared Automatic Interaction Detector)</a:t>
            </a:r>
          </a:p>
        </p:txBody>
      </p:sp>
    </p:spTree>
    <p:extLst>
      <p:ext uri="{BB962C8B-B14F-4D97-AF65-F5344CB8AC3E}">
        <p14:creationId xmlns:p14="http://schemas.microsoft.com/office/powerpoint/2010/main" val="11016338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02D198-387F-F141-91D9-29A79A662A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Gini Impurity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91C054-3173-F846-B100-661B17B65D95}"/>
              </a:ext>
            </a:extLst>
          </p:cNvPr>
          <p:cNvSpPr txBox="1"/>
          <p:nvPr/>
        </p:nvSpPr>
        <p:spPr>
          <a:xfrm>
            <a:off x="152400" y="1131886"/>
            <a:ext cx="7715250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Used by the CART</a:t>
            </a: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Wingdings" pitchFamily="2" charset="2"/>
              <a:buChar char="v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Gini Impurity is a measurement of the likelihood of an incorrect classification of a new instance of a random variable, if that new instance were randomly classified according to the distribution of class labels from the data set.</a:t>
            </a: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Wingdings" pitchFamily="2" charset="2"/>
              <a:buChar char="v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Consider a dataset D that contains samples from k classes. The probability of samples belonging to class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at a given node can be denoted as p</a:t>
            </a:r>
            <a:r>
              <a:rPr lang="en-US" sz="2000" baseline="-25000" dirty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. Then the Gini Impurity of D is defined as: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700BEC-B44B-A74D-BBCE-426E3795DC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830" y="4206809"/>
            <a:ext cx="2506620" cy="867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457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E47B46-CE65-DB4E-A2DB-10064F7E2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Decision Trees are prone to ‘overfitting’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B82F5C-2ED1-274A-A726-347856E453C1}"/>
              </a:ext>
            </a:extLst>
          </p:cNvPr>
          <p:cNvSpPr txBox="1"/>
          <p:nvPr/>
        </p:nvSpPr>
        <p:spPr>
          <a:xfrm>
            <a:off x="152400" y="1333500"/>
            <a:ext cx="7935246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DT especially when a tree is particularly deep. This is due to the amount of specificity we look at leading to smaller sample of events that meet the previous assumptions.</a:t>
            </a:r>
          </a:p>
          <a:p>
            <a:pPr marL="342900" indent="-342900">
              <a:buFont typeface="Wingdings" pitchFamily="2" charset="2"/>
              <a:buChar char="Ø"/>
            </a:pPr>
            <a:endParaRPr lang="en-US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There are several steps to avoiding overfitting in building decision Trees: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Pre-pruning that stop growing the tree earlier, before it perfectly classifies the training set.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Post-pruning that allows the tree to perfectly classify the training set, and then post prune the tree.</a:t>
            </a: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09828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FC7C3-A7BB-6349-BA2E-66AE38AB18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033" y="0"/>
            <a:ext cx="6805594" cy="725349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Pruning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A203B3-8700-224B-B208-7A168B9B9DB7}"/>
              </a:ext>
            </a:extLst>
          </p:cNvPr>
          <p:cNvSpPr txBox="1"/>
          <p:nvPr/>
        </p:nvSpPr>
        <p:spPr>
          <a:xfrm>
            <a:off x="485033" y="725349"/>
            <a:ext cx="691515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Pruning is a technique associate with decision trees.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Pruning reduces the size of decision trees by removing parts of the tree that do not provide power to classify instances. 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Simple way to prune a decision tree is by limiting the depth of the tree to avoid over fitting.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E8B2BB-6DAC-0E40-A031-AF3BF863C8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033" y="2518392"/>
            <a:ext cx="3553567" cy="260385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3A610CD-815E-D542-B939-C5FE4B04EA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5125" y="2664341"/>
            <a:ext cx="3625849" cy="2114550"/>
          </a:xfrm>
          <a:prstGeom prst="rect">
            <a:avLst/>
          </a:prstGeom>
        </p:spPr>
      </p:pic>
      <p:sp>
        <p:nvSpPr>
          <p:cNvPr id="7" name="Right Arrow 6">
            <a:extLst>
              <a:ext uri="{FF2B5EF4-FFF2-40B4-BE49-F238E27FC236}">
                <a16:creationId xmlns:a16="http://schemas.microsoft.com/office/drawing/2014/main" id="{60F84BBA-346C-714F-AEF5-42D7877C275A}"/>
              </a:ext>
            </a:extLst>
          </p:cNvPr>
          <p:cNvSpPr/>
          <p:nvPr/>
        </p:nvSpPr>
        <p:spPr>
          <a:xfrm>
            <a:off x="4038600" y="3820318"/>
            <a:ext cx="1619250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813BC6-F017-9340-AB27-C7EFA841E855}"/>
              </a:ext>
            </a:extLst>
          </p:cNvPr>
          <p:cNvSpPr txBox="1"/>
          <p:nvPr/>
        </p:nvSpPr>
        <p:spPr>
          <a:xfrm>
            <a:off x="4285197" y="3635652"/>
            <a:ext cx="923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 Black" panose="020B0604020202020204" pitchFamily="34" charset="0"/>
                <a:cs typeface="Arial Black" panose="020B0604020202020204" pitchFamily="34" charset="0"/>
              </a:rPr>
              <a:t>Prune</a:t>
            </a:r>
          </a:p>
        </p:txBody>
      </p:sp>
    </p:spTree>
    <p:extLst>
      <p:ext uri="{BB962C8B-B14F-4D97-AF65-F5344CB8AC3E}">
        <p14:creationId xmlns:p14="http://schemas.microsoft.com/office/powerpoint/2010/main" val="26973179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E0C989-1F62-4442-B548-104D9EF7D3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283" y="0"/>
            <a:ext cx="6805594" cy="725349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Pre-Pruning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4F4A8F-2AF2-DF4F-B366-368685FBDD06}"/>
              </a:ext>
            </a:extLst>
          </p:cNvPr>
          <p:cNvSpPr txBox="1"/>
          <p:nvPr/>
        </p:nvSpPr>
        <p:spPr>
          <a:xfrm>
            <a:off x="400050" y="857250"/>
            <a:ext cx="6972300" cy="4370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Pre-Pruning prevent the generation of non-significant branches. It stop growing the tree before it grows too big.</a:t>
            </a:r>
          </a:p>
          <a:p>
            <a:pPr marL="285750" indent="-285750">
              <a:buFont typeface="Wingdings" pitchFamily="2" charset="2"/>
              <a:buChar char="v"/>
            </a:pP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itchFamily="2" charset="2"/>
              <a:buChar char="v"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This technique is used before construction of decision tree</a:t>
            </a:r>
          </a:p>
          <a:p>
            <a:pPr marL="285750" indent="-285750">
              <a:buFont typeface="Wingdings" pitchFamily="2" charset="2"/>
              <a:buChar char="v"/>
            </a:pP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itchFamily="2" charset="2"/>
              <a:buChar char="v"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This can be achieved by bounding hyperparameters: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Max depth: The maximum depth of the tree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Min samples split: The minimum number of samples  required to split a node. 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Min samples leaf: The minimum number samples required at a leaf node.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02683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546248-D094-1C40-9DDF-99EE0BEC0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Post-Pruning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F25FE6-19AA-6445-BB4E-A41F4D95A723}"/>
              </a:ext>
            </a:extLst>
          </p:cNvPr>
          <p:cNvSpPr txBox="1"/>
          <p:nvPr/>
        </p:nvSpPr>
        <p:spPr>
          <a:xfrm>
            <a:off x="457198" y="1017360"/>
            <a:ext cx="7801896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technique is used after construction of decision tree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technique is used when decision tree will have very large depth and will show overfitting of model.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 is also known as backward pruning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technique is used when we have infinitely grown decision tree.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 each step the algorithm:</a:t>
            </a:r>
          </a:p>
          <a:p>
            <a:pPr marL="857250" lvl="1" indent="-400050">
              <a:buFont typeface="+mj-lt"/>
              <a:buAutoNum type="romanLcPeriod"/>
            </a:pP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Try to removing each possible subtree</a:t>
            </a:r>
          </a:p>
          <a:p>
            <a:pPr marL="857250" lvl="1" indent="-400050">
              <a:buFont typeface="+mj-lt"/>
              <a:buAutoNum type="romanLcPeriod"/>
            </a:pP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Find the relative error decrease per node for that subtree-complexity parameter</a:t>
            </a:r>
          </a:p>
          <a:p>
            <a:pPr marL="857250" lvl="1" indent="-400050">
              <a:buFont typeface="+mj-lt"/>
              <a:buAutoNum type="romanLcPeriod"/>
            </a:pP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 remove the subtree with the minimum</a:t>
            </a:r>
          </a:p>
        </p:txBody>
      </p:sp>
    </p:spTree>
    <p:extLst>
      <p:ext uri="{BB962C8B-B14F-4D97-AF65-F5344CB8AC3E}">
        <p14:creationId xmlns:p14="http://schemas.microsoft.com/office/powerpoint/2010/main" val="9732110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2E11BE-6821-3841-8B28-E33A33B7BE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932" y="0"/>
            <a:ext cx="7630268" cy="679313"/>
          </a:xfrm>
        </p:spPr>
        <p:txBody>
          <a:bodyPr>
            <a:noAutofit/>
          </a:bodyPr>
          <a:lstStyle/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Hyperparameter tuning using Grid Search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4EDC94-56BE-6F4D-9E6B-A14B8438FB24}"/>
              </a:ext>
            </a:extLst>
          </p:cNvPr>
          <p:cNvSpPr txBox="1"/>
          <p:nvPr/>
        </p:nvSpPr>
        <p:spPr>
          <a:xfrm>
            <a:off x="446932" y="679313"/>
            <a:ext cx="7134968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lphaLcParenR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Grid Search is a process of searching the best combination of hyperparameters from a predefined set of values</a:t>
            </a:r>
          </a:p>
          <a:p>
            <a:pPr marL="342900" indent="-342900">
              <a:buFont typeface="+mj-lt"/>
              <a:buAutoNum type="alphaLcParenR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 parameter grid (Hyperparameters and corresponding values) is provided as an input to the Grid-search function</a:t>
            </a:r>
          </a:p>
          <a:p>
            <a:pPr marL="342900" indent="-342900">
              <a:buFont typeface="+mj-lt"/>
              <a:buAutoNum type="alphaLcParenR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It tries all the combinations of the values passed and evaluates the model for each combination</a:t>
            </a:r>
          </a:p>
          <a:p>
            <a:pPr marL="342900" indent="-342900">
              <a:buFont typeface="+mj-lt"/>
              <a:buAutoNum type="alphaLcParenR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It returns the combination of hyperparameter values that works best as per the metric provided for model evaluation</a:t>
            </a:r>
          </a:p>
          <a:p>
            <a:pPr marL="342900" indent="-342900">
              <a:buFont typeface="+mj-lt"/>
              <a:buAutoNum type="alphaLcParenR"/>
            </a:pP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GridSearchCV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( ) function is an implementation of Grid Search with Cross Validation 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51952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590</Words>
  <Application>Microsoft Macintosh PowerPoint</Application>
  <PresentationFormat>On-screen Show (16:9)</PresentationFormat>
  <Paragraphs>58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Arial Black</vt:lpstr>
      <vt:lpstr>Calibri</vt:lpstr>
      <vt:lpstr>Courier New</vt:lpstr>
      <vt:lpstr>Wingdings</vt:lpstr>
      <vt:lpstr>Office Theme</vt:lpstr>
      <vt:lpstr>Decision Trees: CART</vt:lpstr>
      <vt:lpstr>What is Decision Trees (DT)</vt:lpstr>
      <vt:lpstr>Algorithms for Decision Trees</vt:lpstr>
      <vt:lpstr>Gini Impurity</vt:lpstr>
      <vt:lpstr>Decision Trees are prone to ‘overfitting’</vt:lpstr>
      <vt:lpstr>Pruning</vt:lpstr>
      <vt:lpstr>Pre-Pruning</vt:lpstr>
      <vt:lpstr>Post-Pruning</vt:lpstr>
      <vt:lpstr>Hyperparameter tuning using Grid Search</vt:lpstr>
      <vt:lpstr>Impurity Measures in Decision Trees</vt:lpstr>
      <vt:lpstr>PowerPoint Presentation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2017-08-01T15:40:51Z</dcterms:created>
  <dcterms:modified xsi:type="dcterms:W3CDTF">2021-05-13T00:07:50Z</dcterms:modified>
</cp:coreProperties>
</file>